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2" r:id="rId3"/>
    <p:sldId id="263" r:id="rId4"/>
    <p:sldId id="258" r:id="rId5"/>
    <p:sldId id="278" r:id="rId6"/>
    <p:sldId id="260" r:id="rId7"/>
    <p:sldId id="279" r:id="rId8"/>
    <p:sldId id="299" r:id="rId9"/>
    <p:sldId id="280" r:id="rId10"/>
    <p:sldId id="284" r:id="rId11"/>
    <p:sldId id="303" r:id="rId12"/>
    <p:sldId id="285" r:id="rId13"/>
    <p:sldId id="289" r:id="rId14"/>
    <p:sldId id="304" r:id="rId15"/>
    <p:sldId id="305" r:id="rId16"/>
    <p:sldId id="310" r:id="rId17"/>
    <p:sldId id="283" r:id="rId18"/>
    <p:sldId id="264" r:id="rId19"/>
    <p:sldId id="306" r:id="rId20"/>
    <p:sldId id="307" r:id="rId21"/>
    <p:sldId id="291" r:id="rId22"/>
    <p:sldId id="308" r:id="rId23"/>
    <p:sldId id="309" r:id="rId24"/>
    <p:sldId id="31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118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6207-E2CB-453B-A6BB-3C120793EF95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422F-B92F-40D2-934D-217E59208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6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(vector set)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1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https://www.lightnovel.cn/thread-743816-1-1.html</a:t>
            </a:r>
          </a:p>
          <a:p>
            <a:endParaRPr lang="en-US" altLang="zh-TW" dirty="0" smtClean="0"/>
          </a:p>
          <a:p>
            <a:r>
              <a:rPr lang="en-US" altLang="zh-TW" b="1" i="1" dirty="0" smtClean="0"/>
              <a:t>Proof</a:t>
            </a:r>
            <a:r>
              <a:rPr lang="en-US" altLang="zh-TW" dirty="0" smtClean="0">
                <a:sym typeface="Symbol" pitchFamily="18" charset="2"/>
              </a:rPr>
              <a:t>  Let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 smtClean="0"/>
              <a:t>  </a:t>
            </a:r>
            <a:r>
              <a:rPr lang="en-US" altLang="zh-TW" dirty="0" smtClean="0">
                <a:sym typeface="Symbol" pitchFamily="18" charset="2"/>
              </a:rPr>
              <a:t> </a:t>
            </a:r>
            <a:r>
              <a:rPr lang="en-US" altLang="zh-TW" i="1" dirty="0" smtClean="0">
                <a:sym typeface="Symbol" pitchFamily="18" charset="2"/>
              </a:rPr>
              <a:t>V</a:t>
            </a:r>
            <a:r>
              <a:rPr lang="en-US" altLang="zh-TW" dirty="0" smtClean="0">
                <a:sym typeface="Symbol" pitchFamily="18" charset="2"/>
              </a:rPr>
              <a:t> be L.I. and have 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 vectors.</a:t>
            </a:r>
          </a:p>
          <a:p>
            <a:r>
              <a:rPr lang="en-US" altLang="zh-TW" dirty="0" smtClean="0">
                <a:sym typeface="Symbol" pitchFamily="18" charset="2"/>
              </a:rPr>
              <a:t>             By the Extension Theorem,  a basis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 smtClean="0">
                <a:sym typeface="Symbol" pitchFamily="18" charset="2"/>
              </a:rPr>
              <a:t> </a:t>
            </a:r>
            <a:r>
              <a:rPr lang="en-US" altLang="zh-TW" dirty="0" err="1" smtClean="0">
                <a:sym typeface="Symbol" pitchFamily="18" charset="2"/>
              </a:rPr>
              <a:t>s.t.</a:t>
            </a:r>
            <a:r>
              <a:rPr lang="en-US" altLang="zh-TW" dirty="0" smtClean="0">
                <a:sym typeface="Symbol" pitchFamily="18" charset="2"/>
              </a:rPr>
              <a:t>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i="1" dirty="0" smtClean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 smtClean="0">
                <a:sym typeface="Symbol" pitchFamily="18" charset="2"/>
              </a:rPr>
              <a:t>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r>
              <a:rPr lang="en-US" altLang="zh-TW" dirty="0" smtClean="0">
                <a:sym typeface="Symbol" pitchFamily="18" charset="2"/>
              </a:rPr>
              <a:t>            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baseline="30000" dirty="0" smtClean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 smtClean="0">
                <a:sym typeface="Symbol" pitchFamily="18" charset="2"/>
              </a:rPr>
              <a:t>has 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 vectors, since dim. </a:t>
            </a:r>
            <a:r>
              <a:rPr lang="en-US" altLang="zh-TW" i="1" dirty="0" smtClean="0">
                <a:sym typeface="Symbol" pitchFamily="18" charset="2"/>
              </a:rPr>
              <a:t>V</a:t>
            </a:r>
            <a:r>
              <a:rPr lang="en-US" altLang="zh-TW" dirty="0" smtClean="0">
                <a:sym typeface="Symbol" pitchFamily="18" charset="2"/>
              </a:rPr>
              <a:t> = 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r>
              <a:rPr lang="en-US" altLang="zh-TW" dirty="0" smtClean="0">
                <a:sym typeface="Symbol" pitchFamily="18" charset="2"/>
              </a:rPr>
              <a:t>            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 smtClean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 smtClean="0">
                <a:sym typeface="Symbol" pitchFamily="18" charset="2"/>
              </a:rPr>
              <a:t>=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r>
              <a:rPr lang="en-US" altLang="zh-TW" dirty="0" smtClean="0">
                <a:sym typeface="Symbol" pitchFamily="18" charset="2"/>
              </a:rPr>
              <a:t>            Let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 smtClean="0"/>
              <a:t>  </a:t>
            </a:r>
            <a:r>
              <a:rPr lang="en-US" altLang="zh-TW" dirty="0" smtClean="0">
                <a:sym typeface="Symbol" pitchFamily="18" charset="2"/>
              </a:rPr>
              <a:t> </a:t>
            </a:r>
            <a:r>
              <a:rPr lang="en-US" altLang="zh-TW" i="1" dirty="0" smtClean="0">
                <a:sym typeface="Symbol" pitchFamily="18" charset="2"/>
              </a:rPr>
              <a:t>V</a:t>
            </a:r>
            <a:r>
              <a:rPr lang="en-US" altLang="zh-TW" dirty="0" smtClean="0">
                <a:sym typeface="Symbol" pitchFamily="18" charset="2"/>
              </a:rPr>
              <a:t> be a generating set for </a:t>
            </a:r>
            <a:r>
              <a:rPr lang="en-US" altLang="zh-TW" i="1" dirty="0" smtClean="0">
                <a:sym typeface="Symbol" pitchFamily="18" charset="2"/>
              </a:rPr>
              <a:t>V</a:t>
            </a:r>
            <a:r>
              <a:rPr lang="en-US" altLang="zh-TW" dirty="0" smtClean="0">
                <a:sym typeface="Symbol" pitchFamily="18" charset="2"/>
              </a:rPr>
              <a:t> and have 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 vectors.</a:t>
            </a:r>
          </a:p>
          <a:p>
            <a:r>
              <a:rPr lang="en-US" altLang="zh-TW" dirty="0" smtClean="0">
                <a:sym typeface="Symbol" pitchFamily="18" charset="2"/>
              </a:rPr>
              <a:t>             By the Reduction Theorem,  a basis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 smtClean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 smtClean="0">
                <a:sym typeface="Symbol" pitchFamily="18" charset="2"/>
              </a:rPr>
              <a:t>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r>
              <a:rPr lang="en-US" altLang="zh-TW" dirty="0" smtClean="0">
                <a:sym typeface="Symbol" pitchFamily="18" charset="2"/>
              </a:rPr>
              <a:t>            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baseline="30000" dirty="0" smtClean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 smtClean="0">
                <a:sym typeface="Symbol" pitchFamily="18" charset="2"/>
              </a:rPr>
              <a:t>has 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 vectors, since dim. </a:t>
            </a:r>
            <a:r>
              <a:rPr lang="en-US" altLang="zh-TW" i="1" dirty="0" smtClean="0">
                <a:sym typeface="Symbol" pitchFamily="18" charset="2"/>
              </a:rPr>
              <a:t>V</a:t>
            </a:r>
            <a:r>
              <a:rPr lang="en-US" altLang="zh-TW" dirty="0" smtClean="0">
                <a:sym typeface="Symbol" pitchFamily="18" charset="2"/>
              </a:rPr>
              <a:t> = 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r>
              <a:rPr lang="en-US" altLang="zh-TW" dirty="0" smtClean="0">
                <a:sym typeface="Symbol" pitchFamily="18" charset="2"/>
              </a:rPr>
              <a:t>            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 smtClean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 smtClean="0">
                <a:sym typeface="Symbol" pitchFamily="18" charset="2"/>
              </a:rPr>
              <a:t>=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601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Textbook is</a:t>
            </a:r>
            <a:r>
              <a:rPr lang="en-US" altLang="zh-TW" baseline="0" dirty="0" smtClean="0"/>
              <a:t> tedious ???</a:t>
            </a:r>
          </a:p>
          <a:p>
            <a:endParaRPr lang="en-US" altLang="zh-TW" baseline="0" dirty="0" smtClean="0"/>
          </a:p>
          <a:p>
            <a:r>
              <a:rPr lang="en-US" altLang="zh-TW" dirty="0" smtClean="0"/>
              <a:t>1.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 smtClean="0"/>
              <a:t>  </a:t>
            </a:r>
            <a:r>
              <a:rPr lang="en-US" altLang="zh-TW" dirty="0" smtClean="0">
                <a:sym typeface="Symbol" pitchFamily="18" charset="2"/>
              </a:rPr>
              <a:t>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 (you check that rank </a:t>
            </a:r>
            <a:r>
              <a:rPr lang="en-US" altLang="zh-TW" i="1" dirty="0" smtClean="0"/>
              <a:t>A </a:t>
            </a:r>
            <a:r>
              <a:rPr lang="en-US" altLang="zh-TW" dirty="0" smtClean="0"/>
              <a:t>= rank [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 ].)</a:t>
            </a:r>
          </a:p>
          <a:p>
            <a:r>
              <a:rPr lang="en-US" altLang="zh-TW" dirty="0" smtClean="0"/>
              <a:t>2.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 smtClean="0"/>
              <a:t>  is L.I. (you check it).</a:t>
            </a:r>
          </a:p>
          <a:p>
            <a:r>
              <a:rPr lang="en-US" altLang="zh-TW" dirty="0" smtClean="0"/>
              <a:t>3. dim.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 = 3 (you check that rank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= 3.)</a:t>
            </a:r>
          </a:p>
          <a:p>
            <a:r>
              <a:rPr lang="en-US" altLang="zh-TW" dirty="0" smtClean="0">
                <a:sym typeface="Symbol" pitchFamily="18" charset="2"/>
              </a:rPr>
              <a:t></a:t>
            </a:r>
            <a:r>
              <a:rPr lang="en-US" altLang="zh-TW" i="1" dirty="0" smtClean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 smtClean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 smtClean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 smtClean="0">
                <a:sym typeface="Symbol" pitchFamily="18" charset="2"/>
              </a:rPr>
              <a:t>is a basis of </a:t>
            </a:r>
            <a:r>
              <a:rPr lang="en-US" altLang="zh-TW" i="1" dirty="0" smtClean="0">
                <a:sym typeface="Symbol" pitchFamily="18" charset="2"/>
              </a:rPr>
              <a:t>W</a:t>
            </a:r>
            <a:r>
              <a:rPr lang="en-US" altLang="zh-TW" dirty="0" smtClean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48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Basis is a vector set</a:t>
            </a:r>
          </a:p>
          <a:p>
            <a:r>
              <a:rPr lang="en-US" altLang="zh-TW" dirty="0" smtClean="0"/>
              <a:t>When I</a:t>
            </a:r>
            <a:r>
              <a:rPr lang="en-US" altLang="zh-TW" baseline="0" dirty="0" smtClean="0"/>
              <a:t> say “large” or “small”, I mean the number of </a:t>
            </a:r>
            <a:r>
              <a:rPr lang="en-US" altLang="zh-TW" baseline="0" dirty="0" err="1" smtClean="0"/>
              <a:t>elelemtns</a:t>
            </a:r>
            <a:r>
              <a:rPr lang="en-US" altLang="zh-TW" baseline="0" dirty="0" smtClean="0"/>
              <a:t> in the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8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………………….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86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Understand as how large your span is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89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30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Every subset of </a:t>
            </a:r>
            <a:r>
              <a:rPr lang="en-US" altLang="zh-TW" dirty="0" smtClean="0">
                <a:latin typeface="Script MT Bold"/>
                <a:cs typeface="Script MT Bold"/>
              </a:rPr>
              <a:t>R</a:t>
            </a:r>
            <a:r>
              <a:rPr lang="en-US" altLang="zh-TW" i="1" baseline="40000" dirty="0" smtClean="0">
                <a:sym typeface="Symbol" pitchFamily="18" charset="2"/>
              </a:rPr>
              <a:t>n</a:t>
            </a:r>
            <a:r>
              <a:rPr lang="en-US" altLang="zh-TW" dirty="0" smtClean="0"/>
              <a:t> with more than </a:t>
            </a:r>
            <a:r>
              <a:rPr lang="en-US" altLang="zh-TW" i="1" dirty="0" smtClean="0"/>
              <a:t>n </a:t>
            </a:r>
            <a:r>
              <a:rPr lang="en-US" altLang="zh-TW" dirty="0" smtClean="0"/>
              <a:t>vectors is L.D. (Section 1.7).</a:t>
            </a:r>
          </a:p>
          <a:p>
            <a:r>
              <a:rPr lang="en-US" altLang="zh-TW" dirty="0" smtClean="0">
                <a:sym typeface="Symbol" pitchFamily="18" charset="2"/>
              </a:rPr>
              <a:t> Every basis</a:t>
            </a:r>
            <a:r>
              <a:rPr lang="en-US" altLang="zh-TW" dirty="0" smtClean="0"/>
              <a:t> of </a:t>
            </a:r>
            <a:r>
              <a:rPr lang="en-US" altLang="zh-TW" dirty="0" smtClean="0">
                <a:latin typeface="Script MT Bold"/>
                <a:cs typeface="Script MT Bold"/>
              </a:rPr>
              <a:t>R</a:t>
            </a:r>
            <a:r>
              <a:rPr lang="en-US" altLang="zh-TW" i="1" baseline="40000" dirty="0" smtClean="0">
                <a:sym typeface="Symbol" pitchFamily="18" charset="2"/>
              </a:rPr>
              <a:t>n</a:t>
            </a:r>
            <a:r>
              <a:rPr lang="en-US" altLang="zh-TW" dirty="0" smtClean="0">
                <a:sym typeface="Symbol" pitchFamily="18" charset="2"/>
              </a:rPr>
              <a:t> </a:t>
            </a:r>
            <a:r>
              <a:rPr lang="en-US" altLang="zh-TW" dirty="0" smtClean="0"/>
              <a:t>contains at most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vectors.</a:t>
            </a:r>
          </a:p>
          <a:p>
            <a:r>
              <a:rPr lang="en-US" altLang="zh-TW" dirty="0" smtClean="0">
                <a:sym typeface="Symbol" pitchFamily="18" charset="2"/>
              </a:rPr>
              <a:t> </a:t>
            </a:r>
            <a:r>
              <a:rPr lang="en-US" altLang="zh-TW" dirty="0" smtClean="0">
                <a:solidFill>
                  <a:srgbClr val="FF0000"/>
                </a:solidFill>
                <a:sym typeface="Symbol" pitchFamily="18" charset="2"/>
              </a:rPr>
              <a:t>Every basis</a:t>
            </a:r>
            <a:r>
              <a:rPr lang="en-US" altLang="zh-TW" dirty="0" smtClean="0">
                <a:solidFill>
                  <a:srgbClr val="FF0000"/>
                </a:solidFill>
              </a:rPr>
              <a:t> of </a:t>
            </a:r>
            <a:r>
              <a:rPr lang="en-US" altLang="zh-TW" dirty="0" smtClean="0">
                <a:solidFill>
                  <a:srgbClr val="FF0000"/>
                </a:solidFill>
                <a:latin typeface="Script MT Bold"/>
                <a:cs typeface="Script MT Bold"/>
              </a:rPr>
              <a:t>R</a:t>
            </a:r>
            <a:r>
              <a:rPr lang="en-US" altLang="zh-TW" i="1" baseline="40000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altLang="zh-TW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contains exactly </a:t>
            </a:r>
            <a:r>
              <a:rPr lang="en-US" altLang="zh-TW" i="1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>
                <a:solidFill>
                  <a:srgbClr val="FF0000"/>
                </a:solidFill>
              </a:rPr>
              <a:t> vectors.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98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https://www.lightnovel.cn/thread-743816-1-1.html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58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28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本來要兩個</a:t>
            </a:r>
            <a:endParaRPr lang="en-US" altLang="zh-TW" dirty="0" smtClean="0"/>
          </a:p>
          <a:p>
            <a:r>
              <a:rPr lang="zh-TW" altLang="en-US" dirty="0" smtClean="0"/>
              <a:t>但已經 </a:t>
            </a:r>
            <a:r>
              <a:rPr lang="en-US" altLang="zh-TW" dirty="0" smtClean="0"/>
              <a:t>dim, </a:t>
            </a:r>
            <a:r>
              <a:rPr lang="zh-TW" altLang="en-US" dirty="0" smtClean="0"/>
              <a:t>一個就夠了 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29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7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3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3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62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0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71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1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41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2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2730-6722-46CC-B894-B93FCF3CE67C}" type="datetimeFigureOut">
              <a:rPr lang="zh-TW" altLang="en-US" smtClean="0"/>
              <a:t>2016/3/30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7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zh.wikipedia.org/w/index.php?title=%E5%A1%91&amp;action=edit&amp;redlink=1" TargetMode="External"/><Relationship Id="rId4" Type="http://schemas.openxmlformats.org/officeDocument/2006/relationships/hyperlink" Target="https://zh.wikipedia.org/wiki/%E9%9B%9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9.png"/><Relationship Id="rId4" Type="http://schemas.openxmlformats.org/officeDocument/2006/relationships/image" Target="../media/image18.emf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2.png"/><Relationship Id="rId7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705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2 </a:t>
            </a:r>
            <a:r>
              <a:rPr lang="en-US" altLang="zh-TW" dirty="0"/>
              <a:t>– </a:t>
            </a:r>
            <a:r>
              <a:rPr lang="en-US" altLang="zh-TW" dirty="0" smtClean="0"/>
              <a:t>Extension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2804528"/>
            <a:ext cx="78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the size of basis is k, then you cannot find more than k </a:t>
            </a:r>
            <a:r>
              <a:rPr lang="en-US" altLang="zh-TW" sz="2400" b="1" i="1" u="sng" dirty="0" smtClean="0"/>
              <a:t>independent</a:t>
            </a:r>
            <a:r>
              <a:rPr lang="en-US" altLang="zh-TW" sz="2400" dirty="0" smtClean="0"/>
              <a:t> vectors in the subspace.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4475212"/>
            <a:ext cx="74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Given an independent vector set S in the space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0699" y="4933332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 can be extended to a basis by adding more vectors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10240" y="5869421"/>
            <a:ext cx="451167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Every subspace has a basis</a:t>
            </a:r>
            <a:endParaRPr lang="zh-TW" altLang="en-US" sz="2400" dirty="0"/>
          </a:p>
        </p:txBody>
      </p:sp>
      <p:sp>
        <p:nvSpPr>
          <p:cNvPr id="10" name="向下箭號 9"/>
          <p:cNvSpPr/>
          <p:nvPr/>
        </p:nvSpPr>
        <p:spPr>
          <a:xfrm>
            <a:off x="4003221" y="5394997"/>
            <a:ext cx="725714" cy="4687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28650" y="3882510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>
                <a:solidFill>
                  <a:srgbClr val="FF0000"/>
                </a:solidFill>
              </a:rPr>
              <a:t>Extension Theorem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2 </a:t>
            </a:r>
            <a:r>
              <a:rPr lang="en-US" altLang="zh-TW" dirty="0"/>
              <a:t>– </a:t>
            </a:r>
            <a:r>
              <a:rPr lang="en-US" altLang="zh-TW" dirty="0" smtClean="0"/>
              <a:t>Extension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largest independent set in the subspace.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940619" y="2866903"/>
                <a:ext cx="7397750" cy="31818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 smtClean="0"/>
                  <a:t>For a finite vector set S </a:t>
                </a:r>
              </a:p>
              <a:p>
                <a:r>
                  <a:rPr lang="en-US" altLang="zh-TW" dirty="0" smtClean="0"/>
                  <a:t>(a) S is contained in </a:t>
                </a:r>
                <a:r>
                  <a:rPr lang="en-US" altLang="zh-TW" dirty="0"/>
                  <a:t>S</a:t>
                </a:r>
                <a:r>
                  <a:rPr lang="en-US" altLang="zh-TW" dirty="0" smtClean="0"/>
                  <a:t>pan S</a:t>
                </a:r>
              </a:p>
              <a:p>
                <a:r>
                  <a:rPr lang="en-US" altLang="zh-TW" dirty="0" smtClean="0"/>
                  <a:t>(b) If a finite set S’ is contained in Span S, then Span S’ is also contained in Span S</a:t>
                </a:r>
              </a:p>
              <a:p>
                <a:pPr lvl="1"/>
                <a:r>
                  <a:rPr lang="en-US" altLang="zh-TW" sz="2800" dirty="0" smtClean="0"/>
                  <a:t>Because Span S is a subspace</a:t>
                </a:r>
              </a:p>
              <a:p>
                <a:r>
                  <a:rPr lang="en-US" altLang="zh-TW" dirty="0" smtClean="0"/>
                  <a:t>(c) For any vector z, Span S = Span S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TW" dirty="0" smtClean="0"/>
                  <a:t>{z} if and only if z belongs to the Span 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9" y="2866903"/>
                <a:ext cx="7397750" cy="3181804"/>
              </a:xfrm>
              <a:prstGeom prst="rect">
                <a:avLst/>
              </a:prstGeom>
              <a:blipFill rotWithShape="0">
                <a:blip r:embed="rId2"/>
                <a:stretch>
                  <a:fillRect l="-1483" t="-3065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494476" y="2866903"/>
            <a:ext cx="235494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Basis is always in its subspace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0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2 </a:t>
            </a:r>
            <a:r>
              <a:rPr lang="en-US" altLang="zh-TW" dirty="0"/>
              <a:t>– </a:t>
            </a:r>
            <a:r>
              <a:rPr lang="en-US" altLang="zh-TW" dirty="0" smtClean="0"/>
              <a:t>Extension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7641" y="2886612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Given a independent vector set S (elements of S are in V)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642" y="250862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There is a subspace V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7641" y="3268591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Span S = V, then S is a basis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7642" y="3730256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Span S ≠ V, find v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in V, but not in </a:t>
            </a:r>
            <a:r>
              <a:rPr lang="en-US" altLang="zh-TW" sz="2400" dirty="0"/>
              <a:t>Span S</a:t>
            </a:r>
            <a:r>
              <a:rPr lang="en-US" altLang="zh-TW" sz="2400" dirty="0" smtClean="0"/>
              <a:t>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S’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{v</a:t>
                </a:r>
                <a:r>
                  <a:rPr lang="en-US" altLang="zh-TW" sz="2400" baseline="-25000" dirty="0" smtClean="0"/>
                  <a:t>1</a:t>
                </a:r>
                <a:r>
                  <a:rPr lang="en-US" altLang="zh-TW" sz="2400" dirty="0" smtClean="0"/>
                  <a:t>} is still an independent set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87641" y="4718601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Span S’ = V, then S’ is a basis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7641" y="5186023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Span S’ ≠ V, find v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in V, but not in </a:t>
            </a:r>
            <a:r>
              <a:rPr lang="en-US" altLang="zh-TW" sz="2400" dirty="0"/>
              <a:t>Span </a:t>
            </a:r>
            <a:r>
              <a:rPr lang="en-US" altLang="zh-TW" sz="2400" dirty="0" smtClean="0"/>
              <a:t>S’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S’’ = S’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{v</a:t>
                </a:r>
                <a:r>
                  <a:rPr lang="en-US" altLang="zh-TW" sz="2400" baseline="-25000" dirty="0" smtClean="0"/>
                  <a:t>2</a:t>
                </a:r>
                <a:r>
                  <a:rPr lang="en-US" altLang="zh-TW" sz="2400" dirty="0" smtClean="0"/>
                  <a:t>} is still an independent set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4331306" y="6141172"/>
            <a:ext cx="424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You will find the basis in the end.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29820" y="6106717"/>
            <a:ext cx="132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……</a:t>
            </a:r>
            <a:endParaRPr lang="zh-TW" altLang="en-US" sz="2400" b="1" dirty="0"/>
          </a:p>
        </p:txBody>
      </p:sp>
      <p:sp>
        <p:nvSpPr>
          <p:cNvPr id="9" name="左大括弧 8"/>
          <p:cNvSpPr/>
          <p:nvPr/>
        </p:nvSpPr>
        <p:spPr>
          <a:xfrm>
            <a:off x="510661" y="3318918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>
            <a:off x="510661" y="4733394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6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6" grpId="0"/>
      <p:bldP spid="11" grpId="0"/>
      <p:bldP spid="12" grpId="0"/>
      <p:bldP spid="13" grpId="0"/>
      <p:bldP spid="14" grpId="0"/>
      <p:bldP spid="15" grpId="0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Any two bases of a subspace V contain the same number of vectors</a:t>
            </a:r>
            <a:endParaRPr lang="zh-TW" altLang="en-US" dirty="0"/>
          </a:p>
        </p:txBody>
      </p:sp>
      <p:sp>
        <p:nvSpPr>
          <p:cNvPr id="8" name="Rectangle 1"/>
          <p:cNvSpPr/>
          <p:nvPr/>
        </p:nvSpPr>
        <p:spPr>
          <a:xfrm>
            <a:off x="547980" y="6100116"/>
            <a:ext cx="772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 Reversing the roles of the two bases one has </a:t>
            </a:r>
            <a:r>
              <a:rPr lang="en-US" altLang="zh-TW" sz="2400" i="1" dirty="0"/>
              <a:t>k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43365" y="180460"/>
            <a:ext cx="20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Textbook P245</a:t>
            </a:r>
            <a:endParaRPr lang="zh-TW" alt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7097" y="2691706"/>
            <a:ext cx="7830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Suppose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and </a:t>
            </a:r>
            <a:r>
              <a:rPr lang="en-US" altLang="zh-TW" sz="2400" dirty="0" smtClean="0">
                <a:sym typeface="Symbol" pitchFamily="18" charset="2"/>
              </a:rPr>
              <a:t>{</a:t>
            </a:r>
            <a:r>
              <a:rPr lang="en-US" altLang="zh-TW" sz="2400" b="1" dirty="0" smtClean="0"/>
              <a:t>w</a:t>
            </a:r>
            <a:r>
              <a:rPr lang="en-US" altLang="zh-TW" sz="2400" baseline="-25000" dirty="0" smtClean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 smtClean="0"/>
              <a:t>w</a:t>
            </a:r>
            <a:r>
              <a:rPr lang="en-US" altLang="zh-TW" sz="2400" baseline="-25000" dirty="0" smtClean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 smtClean="0"/>
              <a:t>w</a:t>
            </a:r>
            <a:r>
              <a:rPr lang="en-US" altLang="zh-TW" sz="2400" i="1" baseline="-25000" dirty="0" err="1" smtClean="0">
                <a:sym typeface="Symbol" pitchFamily="18" charset="2"/>
              </a:rPr>
              <a:t>p</a:t>
            </a:r>
            <a:r>
              <a:rPr lang="en-US" altLang="zh-TW" sz="2400" dirty="0">
                <a:sym typeface="Symbol" pitchFamily="18" charset="2"/>
              </a:rPr>
              <a:t>}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are two bases of </a:t>
            </a:r>
            <a:r>
              <a:rPr lang="en-US" altLang="zh-TW" sz="2400" i="1" dirty="0"/>
              <a:t>V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7097" y="3153371"/>
            <a:ext cx="525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Let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u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/>
              <a:t>] and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[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 smtClean="0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 smtClean="0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 smtClean="0"/>
              <a:t>].</a:t>
            </a:r>
            <a:endParaRPr lang="en-US" altLang="zh-TW" sz="24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87097" y="3678726"/>
            <a:ext cx="8077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Since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spans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,  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 err="1">
                <a:solidFill>
                  <a:srgbClr val="000000"/>
                </a:solidFill>
                <a:sym typeface="Symbol" pitchFamily="18" charset="2"/>
              </a:rPr>
              <a:t>s.t.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i="1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= </a:t>
            </a:r>
            <a:r>
              <a:rPr lang="en-US" altLang="zh-TW" sz="2400" b="1" dirty="0" err="1" smtClean="0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 smtClean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for all </a:t>
            </a:r>
            <a:r>
              <a:rPr lang="en-US" altLang="zh-TW" sz="2400" i="1" dirty="0" err="1" smtClean="0"/>
              <a:t>i</a:t>
            </a:r>
            <a:r>
              <a:rPr lang="en-US" altLang="zh-TW" sz="2400" dirty="0" smtClean="0"/>
              <a:t>           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392" y="4179061"/>
            <a:ext cx="40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 smtClean="0">
                <a:sym typeface="Symbol" pitchFamily="18" charset="2"/>
              </a:rPr>
              <a:t>A</a:t>
            </a:r>
            <a:r>
              <a:rPr lang="en-US" altLang="zh-TW" sz="2400" dirty="0" smtClean="0"/>
              <a:t>[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 smtClean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 smtClean="0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 smtClean="0"/>
              <a:t>]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 smtClean="0"/>
              <a:t>]</a:t>
            </a:r>
            <a:endParaRPr lang="en-US" altLang="zh-TW" sz="2400" dirty="0"/>
          </a:p>
        </p:txBody>
      </p:sp>
      <p:sp>
        <p:nvSpPr>
          <p:cNvPr id="21" name="矩形 20"/>
          <p:cNvSpPr/>
          <p:nvPr/>
        </p:nvSpPr>
        <p:spPr>
          <a:xfrm>
            <a:off x="4457876" y="4192459"/>
            <a:ext cx="162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AC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 smtClean="0">
                <a:sym typeface="Symbol" pitchFamily="18" charset="2"/>
              </a:rPr>
              <a:t>B</a:t>
            </a:r>
            <a:endParaRPr lang="en-US" altLang="zh-TW" sz="2400" dirty="0"/>
          </a:p>
        </p:txBody>
      </p:sp>
      <p:sp>
        <p:nvSpPr>
          <p:cNvPr id="24" name="Rectangle 1"/>
          <p:cNvSpPr/>
          <p:nvPr/>
        </p:nvSpPr>
        <p:spPr>
          <a:xfrm>
            <a:off x="624308" y="5166739"/>
            <a:ext cx="434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B is independent vector set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4640726"/>
            <a:ext cx="681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Now </a:t>
            </a:r>
            <a:r>
              <a:rPr lang="en-US" altLang="zh-TW" sz="2400" i="1" dirty="0" err="1"/>
              <a:t>C</a:t>
            </a:r>
            <a:r>
              <a:rPr lang="en-US" altLang="zh-TW" sz="2400" b="1" dirty="0" err="1"/>
              <a:t>x</a:t>
            </a:r>
            <a:r>
              <a:rPr lang="en-US" altLang="zh-TW" sz="240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dirty="0"/>
              <a:t> for some </a:t>
            </a:r>
            <a:r>
              <a:rPr lang="en-US" altLang="zh-TW" sz="2400" b="1" dirty="0"/>
              <a:t>x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 </a:t>
            </a:r>
            <a:r>
              <a:rPr lang="en-US" altLang="zh-TW" sz="2400" dirty="0" err="1" smtClean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 smtClean="0">
                <a:sym typeface="Symbol" pitchFamily="18" charset="2"/>
              </a:rPr>
              <a:t>p</a:t>
            </a:r>
            <a:endParaRPr lang="en-US" altLang="zh-TW" sz="2400" dirty="0"/>
          </a:p>
        </p:txBody>
      </p:sp>
      <p:sp>
        <p:nvSpPr>
          <p:cNvPr id="20" name="矩形 19"/>
          <p:cNvSpPr/>
          <p:nvPr/>
        </p:nvSpPr>
        <p:spPr>
          <a:xfrm>
            <a:off x="4383507" y="4640726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 smtClean="0"/>
              <a:t> </a:t>
            </a:r>
            <a:r>
              <a:rPr lang="en-US" altLang="zh-TW" sz="2400" i="1" dirty="0" err="1" smtClean="0">
                <a:sym typeface="Symbol" pitchFamily="18" charset="2"/>
              </a:rPr>
              <a:t>AC</a:t>
            </a:r>
            <a:r>
              <a:rPr lang="en-US" altLang="zh-TW" sz="2400" b="1" dirty="0" err="1" smtClean="0">
                <a:sym typeface="Symbol" pitchFamily="18" charset="2"/>
              </a:rPr>
              <a:t>x</a:t>
            </a:r>
            <a:r>
              <a:rPr lang="en-US" altLang="zh-TW" sz="2400" b="1" dirty="0" smtClean="0">
                <a:sym typeface="Symbol" pitchFamily="18" charset="2"/>
              </a:rPr>
              <a:t> </a:t>
            </a:r>
            <a:r>
              <a:rPr lang="en-US" altLang="zh-TW" sz="2400" dirty="0" smtClean="0">
                <a:sym typeface="Symbol" pitchFamily="18" charset="2"/>
              </a:rPr>
              <a:t>=</a:t>
            </a:r>
            <a:r>
              <a:rPr lang="en-US" altLang="zh-TW" sz="2400" i="1" dirty="0" smtClean="0"/>
              <a:t> </a:t>
            </a:r>
            <a:r>
              <a:rPr lang="en-US" altLang="zh-TW" sz="2400" i="1" dirty="0" err="1"/>
              <a:t>B</a:t>
            </a:r>
            <a:r>
              <a:rPr lang="en-US" altLang="zh-TW" sz="2400" b="1" dirty="0" err="1"/>
              <a:t>x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 smtClean="0"/>
              <a:t>0</a:t>
            </a:r>
            <a:endParaRPr lang="en-US" altLang="zh-TW" sz="2400" dirty="0"/>
          </a:p>
        </p:txBody>
      </p:sp>
      <p:sp>
        <p:nvSpPr>
          <p:cNvPr id="22" name="矩形 21"/>
          <p:cNvSpPr/>
          <p:nvPr/>
        </p:nvSpPr>
        <p:spPr>
          <a:xfrm>
            <a:off x="4120774" y="5174593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>
                <a:sym typeface="Symbol" pitchFamily="18" charset="2"/>
              </a:rPr>
              <a:t>x</a:t>
            </a:r>
            <a:r>
              <a:rPr lang="en-US" altLang="zh-TW" sz="2400" dirty="0" smtClean="0">
                <a:sym typeface="Symbol" pitchFamily="18" charset="2"/>
              </a:rPr>
              <a:t>=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0</a:t>
            </a:r>
            <a:endParaRPr lang="en-US" altLang="zh-TW" sz="2400" dirty="0"/>
          </a:p>
        </p:txBody>
      </p:sp>
      <p:sp>
        <p:nvSpPr>
          <p:cNvPr id="25" name="矩形 24"/>
          <p:cNvSpPr/>
          <p:nvPr/>
        </p:nvSpPr>
        <p:spPr>
          <a:xfrm>
            <a:off x="5208594" y="5166739"/>
            <a:ext cx="393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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 smtClean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 smtClean="0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i="1" baseline="-25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sym typeface="Symbol" pitchFamily="18" charset="2"/>
              </a:rPr>
              <a:t>are independent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623392" y="5612750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1708388" y="5638451"/>
            <a:ext cx="343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k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9255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  <p:bldP spid="24" grpId="0"/>
      <p:bldP spid="14" grpId="0"/>
      <p:bldP spid="20" grpId="0"/>
      <p:bldP spid="22" grpId="0"/>
      <p:bldP spid="25" grpId="0"/>
      <p:bldP spid="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number of vectors in a basis for a subspace V is called the dimension of V, and is denoted dim V</a:t>
            </a:r>
          </a:p>
          <a:p>
            <a:pPr lvl="1"/>
            <a:r>
              <a:rPr lang="en-US" altLang="zh-TW" dirty="0" smtClean="0"/>
              <a:t>The dimension of zero subspace is 0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503632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>
            <a:off x="827896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60097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dim </a:t>
            </a:r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 smtClean="0">
                <a:sym typeface="Symbol" pitchFamily="18" charset="2"/>
              </a:rPr>
              <a:t>2 </a:t>
            </a:r>
            <a:r>
              <a:rPr lang="en-US" altLang="zh-TW" sz="2800" i="1" dirty="0" smtClean="0">
                <a:sym typeface="Symbol" pitchFamily="18" charset="2"/>
              </a:rPr>
              <a:t>=2 </a:t>
            </a:r>
            <a:endParaRPr lang="en-US" altLang="zh-TW" sz="2800" i="1" dirty="0">
              <a:sym typeface="Symbol" pitchFamily="18" charset="2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52240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>
            <a:off x="4276504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08705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dim </a:t>
            </a:r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 smtClean="0">
                <a:sym typeface="Symbol" pitchFamily="18" charset="2"/>
              </a:rPr>
              <a:t>3</a:t>
            </a:r>
            <a:r>
              <a:rPr lang="en-US" altLang="zh-TW" sz="2800" i="1" dirty="0" smtClean="0">
                <a:sym typeface="Symbol" pitchFamily="18" charset="2"/>
              </a:rPr>
              <a:t>=3 </a:t>
            </a:r>
            <a:endParaRPr lang="en-US" altLang="zh-TW" sz="2800" i="1" dirty="0">
              <a:sym typeface="Symbol" pitchFamily="18" charset="2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796145" y="5049524"/>
            <a:ext cx="1175151" cy="1345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160600" y="475648"/>
            <a:ext cx="267286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Every basis of </a:t>
            </a:r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 smtClean="0">
                <a:sym typeface="Symbol" pitchFamily="18" charset="2"/>
              </a:rPr>
              <a:t>n</a:t>
            </a:r>
            <a:r>
              <a:rPr lang="en-US" altLang="zh-TW" sz="2800" dirty="0" smtClean="0"/>
              <a:t> has n vectors.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55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2129297"/>
            <a:ext cx="5642770" cy="1275871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4008597"/>
            <a:ext cx="7747001" cy="12545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57633" y="2473283"/>
            <a:ext cx="188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dim V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63441" y="2930204"/>
            <a:ext cx="162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dim V = 3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64691" y="5515148"/>
            <a:ext cx="432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Independent vector set that generates V</a:t>
            </a:r>
            <a:endParaRPr lang="zh-TW" altLang="en-US" sz="28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07000" y="5263120"/>
            <a:ext cx="355600" cy="325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7874000" y="5255174"/>
            <a:ext cx="247171" cy="33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689486" y="5213928"/>
            <a:ext cx="37859" cy="378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055323" y="4279364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526453" y="4575366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982556" y="4903018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18772" y="3784600"/>
            <a:ext cx="4648200" cy="147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451123" y="5538279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Basis?</a:t>
            </a:r>
            <a:endParaRPr lang="zh-TW" altLang="en-US" sz="28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3249881" y="2767232"/>
            <a:ext cx="2874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5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 animBg="1"/>
      <p:bldP spid="17" grpId="0" animBg="1"/>
      <p:bldP spid="18" grpId="0" animBg="1"/>
      <p:bldP spid="9" grpId="0" animBg="1"/>
      <p:bldP spid="1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from Properties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2064776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smallest generation set.</a:t>
            </a:r>
            <a:endParaRPr lang="zh-TW" alt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942" y="2591901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 smtClean="0">
                <a:cs typeface="Script MT Bold"/>
              </a:rPr>
              <a:t>A vector set generates </a:t>
            </a:r>
            <a:r>
              <a:rPr lang="en-US" altLang="zh-TW" sz="2400" dirty="0" smtClean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smtClean="0">
                <a:sym typeface="Symbol" pitchFamily="18" charset="2"/>
              </a:rPr>
              <a:t>m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 smtClean="0"/>
              <a:t>must contain </a:t>
            </a:r>
            <a:r>
              <a:rPr lang="en-US" altLang="zh-TW" sz="2400" dirty="0"/>
              <a:t>at least </a:t>
            </a:r>
            <a:r>
              <a:rPr lang="en-US" altLang="zh-TW" sz="2400" i="1" dirty="0" smtClean="0"/>
              <a:t>m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vectors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943" y="3045489"/>
            <a:ext cx="4704544" cy="6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 smtClean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smtClean="0">
                <a:sym typeface="Symbol" pitchFamily="18" charset="2"/>
              </a:rPr>
              <a:t>m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 smtClean="0"/>
              <a:t>have a basis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 smtClean="0"/>
              <a:t>e</a:t>
            </a:r>
            <a:r>
              <a:rPr lang="en-US" altLang="zh-TW" sz="2400" i="1" baseline="-25000" dirty="0" err="1" smtClean="0">
                <a:sym typeface="Symbol" pitchFamily="18" charset="2"/>
              </a:rPr>
              <a:t>m</a:t>
            </a:r>
            <a:r>
              <a:rPr lang="en-US" altLang="zh-TW" sz="2400" dirty="0" smtClean="0">
                <a:sym typeface="Symbol" pitchFamily="18" charset="2"/>
              </a:rPr>
              <a:t>} </a:t>
            </a:r>
            <a:endParaRPr lang="en-US" altLang="zh-TW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68942" y="3641123"/>
            <a:ext cx="652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Because a basis is the smallest generation set 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05701" y="4102788"/>
            <a:ext cx="640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Any other generation set has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8650" y="4850472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68941" y="5414174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 smtClean="0">
                <a:cs typeface="Script MT Bold"/>
              </a:rPr>
              <a:t>Any independent vector set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 </a:t>
            </a:r>
            <a:r>
              <a:rPr lang="en-US" altLang="zh-TW" sz="2400" i="1" baseline="400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contain </a:t>
            </a:r>
            <a:r>
              <a:rPr lang="en-US" altLang="zh-TW" sz="2400" dirty="0"/>
              <a:t>at most m vectors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794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40" y="3467819"/>
            <a:ext cx="2105320" cy="22402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55996" y="357669"/>
            <a:ext cx="528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雕塑 </a:t>
            </a:r>
            <a:r>
              <a:rPr lang="en-US" altLang="zh-TW" sz="2400" dirty="0" smtClean="0"/>
              <a:t>… </a:t>
            </a:r>
            <a:r>
              <a:rPr lang="zh-TW" altLang="en-US" sz="2400" dirty="0" smtClean="0"/>
              <a:t>主要</a:t>
            </a:r>
            <a:r>
              <a:rPr lang="zh-TW" altLang="en-US" sz="2400" dirty="0"/>
              <a:t>是使用</a:t>
            </a:r>
            <a:r>
              <a:rPr lang="zh-TW" altLang="en-US" sz="2400" dirty="0">
                <a:hlinkClick r:id="rId4" tooltip="雕"/>
              </a:rPr>
              <a:t>雕</a:t>
            </a:r>
            <a:r>
              <a:rPr lang="zh-TW" altLang="en-US" sz="2400" dirty="0"/>
              <a:t>（通過減除材料來造型）及</a:t>
            </a:r>
            <a:r>
              <a:rPr lang="zh-TW" altLang="en-US" sz="2400" dirty="0">
                <a:hlinkClick r:id="rId5" tooltip="塑（頁面不存在）"/>
              </a:rPr>
              <a:t>塑</a:t>
            </a:r>
            <a:r>
              <a:rPr lang="zh-TW" altLang="en-US" sz="2400" dirty="0"/>
              <a:t>（通過疊加材料來造型）的</a:t>
            </a:r>
            <a:r>
              <a:rPr lang="zh-TW" altLang="en-US" sz="2400" dirty="0" smtClean="0"/>
              <a:t>方式 </a:t>
            </a:r>
            <a:r>
              <a:rPr lang="en-US" altLang="zh-TW" sz="2400" dirty="0" smtClean="0"/>
              <a:t>……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(from wiki)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65726" y="5708050"/>
            <a:ext cx="210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Basis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19340" y="2938582"/>
            <a:ext cx="210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Same size</a:t>
            </a:r>
            <a:endParaRPr lang="zh-TW" altLang="en-US" sz="2800" dirty="0"/>
          </a:p>
        </p:txBody>
      </p:sp>
      <p:pic>
        <p:nvPicPr>
          <p:cNvPr id="1026" name="Picture 2" descr="http://www.jdzmc.com/Article/UploadFiles/200904/200904292032435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35" y="2455700"/>
            <a:ext cx="2220881" cy="16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s0qj1fzmj5eJ-EnXfhEkU6Y-Z_ON6diuGQO4nAX3CPhf7kGq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" y="245570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65471" y="3387190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FF"/>
                </a:solidFill>
              </a:rPr>
              <a:t>刪去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23113" y="3387189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疊加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 rot="2590768">
            <a:off x="2460176" y="4047783"/>
            <a:ext cx="10239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8144785">
            <a:off x="5515077" y="3981921"/>
            <a:ext cx="1023937" cy="3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665999" y="4256297"/>
            <a:ext cx="210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Independent vector set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9633" y="4628249"/>
            <a:ext cx="210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Generation set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38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0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Confirming that </a:t>
            </a:r>
            <a:br>
              <a:rPr lang="en-US" altLang="zh-TW" dirty="0" smtClean="0"/>
            </a:br>
            <a:r>
              <a:rPr lang="en-US" altLang="zh-TW" dirty="0" smtClean="0"/>
              <a:t>a set is a 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46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Intuitive 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Definition: A </a:t>
            </a:r>
            <a:r>
              <a:rPr lang="en-US" altLang="zh-TW" dirty="0">
                <a:solidFill>
                  <a:srgbClr val="FF0000"/>
                </a:solidFill>
              </a:rPr>
              <a:t>basis</a:t>
            </a:r>
            <a:r>
              <a:rPr lang="en-US" altLang="zh-TW" dirty="0"/>
              <a:t> B for V is </a:t>
            </a:r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0000FF"/>
                </a:solidFill>
              </a:rPr>
              <a:t>independent </a:t>
            </a:r>
            <a:r>
              <a:rPr lang="en-US" altLang="zh-TW" dirty="0">
                <a:solidFill>
                  <a:srgbClr val="00B050"/>
                </a:solidFill>
              </a:rPr>
              <a:t>generation set </a:t>
            </a:r>
            <a:r>
              <a:rPr lang="en-US" altLang="zh-TW" dirty="0"/>
              <a:t>of V.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400136" y="2208362"/>
            <a:ext cx="1863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28778" y="2567796"/>
            <a:ext cx="2107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07516" y="3942190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Is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 </a:t>
            </a:r>
            <a:r>
              <a:rPr lang="en-US" altLang="zh-TW" sz="2400" dirty="0"/>
              <a:t>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pic>
        <p:nvPicPr>
          <p:cNvPr id="10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2904273"/>
            <a:ext cx="2794000" cy="962085"/>
          </a:xfrm>
          <a:prstGeom prst="rect">
            <a:avLst/>
          </a:prstGeom>
        </p:spPr>
      </p:pic>
      <p:pic>
        <p:nvPicPr>
          <p:cNvPr id="11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5" y="3135732"/>
            <a:ext cx="5080436" cy="103885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8778" y="4513833"/>
            <a:ext cx="193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Independent?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5847" y="4474919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28778" y="4991106"/>
            <a:ext cx="2177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Generation set?</a:t>
            </a:r>
            <a:endParaRPr lang="en-US" altLang="zh-TW" sz="2400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23615" y="4984045"/>
            <a:ext cx="1138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difficult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20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30" y="5530928"/>
            <a:ext cx="2794000" cy="962085"/>
          </a:xfrm>
          <a:prstGeom prst="rect">
            <a:avLst/>
          </a:prstGeom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708321" y="5737984"/>
            <a:ext cx="1711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generates V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2667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a basis for a subspace?</a:t>
            </a:r>
          </a:p>
          <a:p>
            <a:r>
              <a:rPr lang="en-US" altLang="zh-TW" dirty="0" smtClean="0"/>
              <a:t>Confirming that a set is a basis for a subspace</a:t>
            </a:r>
          </a:p>
          <a:p>
            <a:endParaRPr lang="en-US" altLang="zh-TW" dirty="0"/>
          </a:p>
          <a:p>
            <a:r>
              <a:rPr lang="en-US" altLang="zh-TW" dirty="0" smtClean="0"/>
              <a:t>Reference: Textbook 4.2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09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大括弧 3"/>
          <p:cNvSpPr/>
          <p:nvPr/>
        </p:nvSpPr>
        <p:spPr>
          <a:xfrm>
            <a:off x="4936573" y="5662484"/>
            <a:ext cx="344903" cy="919204"/>
          </a:xfrm>
          <a:prstGeom prst="rightBrace">
            <a:avLst>
              <a:gd name="adj1" fmla="val 19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Another 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2231" y="1963066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Given a subspace V, assume that we already know that dim V = k.  </a:t>
            </a:r>
            <a:r>
              <a:rPr lang="en-US" altLang="zh-TW" sz="2400" u="sng" dirty="0" smtClean="0"/>
              <a:t>Suppose S is a subset of V with k vectors</a:t>
            </a:r>
            <a:endParaRPr lang="zh-TW" altLang="en-US" sz="2400" u="sng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43394" y="2710592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S is independent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17789" y="271059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</a:t>
            </a:r>
            <a:r>
              <a:rPr lang="en-US" altLang="zh-TW" sz="2400" dirty="0" smtClean="0"/>
              <a:t> is basis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5016191" y="2807607"/>
            <a:ext cx="618969" cy="267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43394" y="3153459"/>
            <a:ext cx="319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S is a generation set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17789" y="31534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</a:t>
            </a:r>
            <a:r>
              <a:rPr lang="en-US" altLang="zh-TW" sz="2400" dirty="0" smtClean="0"/>
              <a:t> is basis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5016191" y="3250474"/>
            <a:ext cx="618969" cy="267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28326" y="4937438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Is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 </a:t>
            </a:r>
            <a:r>
              <a:rPr lang="en-US" altLang="zh-TW" sz="2400" dirty="0"/>
              <a:t>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pic>
        <p:nvPicPr>
          <p:cNvPr id="15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13" y="3914463"/>
            <a:ext cx="2794000" cy="96208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3" y="3880090"/>
            <a:ext cx="5080436" cy="1038857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18018" y="6150028"/>
            <a:ext cx="193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Independent?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7956" y="6132774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080009" y="5911611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 smtClean="0"/>
              <a:t> </a:t>
            </a:r>
            <a:r>
              <a:rPr lang="en-US" altLang="zh-TW" sz="2400" dirty="0"/>
              <a:t> is </a:t>
            </a:r>
            <a:r>
              <a:rPr lang="en-US" altLang="zh-TW" sz="2400" dirty="0" smtClean="0"/>
              <a:t>a </a:t>
            </a:r>
            <a:r>
              <a:rPr lang="en-US" altLang="zh-TW" sz="2400" dirty="0"/>
              <a:t>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64568" y="4942625"/>
            <a:ext cx="138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Dim V = 2</a:t>
            </a:r>
            <a:endParaRPr lang="en-US" altLang="zh-TW" sz="24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06353" y="4958493"/>
            <a:ext cx="3655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(parametric representation)</a:t>
            </a:r>
            <a:endParaRPr lang="en-US" altLang="zh-TW" sz="2400" dirty="0"/>
          </a:p>
        </p:txBody>
      </p:sp>
      <p:sp>
        <p:nvSpPr>
          <p:cNvPr id="22" name="向右箭號 21"/>
          <p:cNvSpPr/>
          <p:nvPr/>
        </p:nvSpPr>
        <p:spPr>
          <a:xfrm>
            <a:off x="5295971" y="5859573"/>
            <a:ext cx="755278" cy="53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57770" y="5675235"/>
            <a:ext cx="4118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Script MT Bold"/>
                <a:cs typeface="Script MT Bold"/>
                <a:sym typeface="Symbol" pitchFamily="18" charset="2"/>
              </a:rPr>
              <a:t>C </a:t>
            </a:r>
            <a:r>
              <a:rPr lang="en-US" altLang="zh-TW" sz="2400" dirty="0" smtClean="0">
                <a:cs typeface="Script MT Bold"/>
                <a:sym typeface="Symbol" pitchFamily="18" charset="2"/>
              </a:rPr>
              <a:t>is a subset of V with 2 vectors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15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628650" y="1846144"/>
            <a:ext cx="5486400" cy="662435"/>
            <a:chOff x="1828800" y="1926009"/>
            <a:chExt cx="5486400" cy="662435"/>
          </a:xfrm>
        </p:grpSpPr>
        <p:sp>
          <p:nvSpPr>
            <p:cNvPr id="9" name="矩形 8"/>
            <p:cNvSpPr/>
            <p:nvPr/>
          </p:nvSpPr>
          <p:spPr>
            <a:xfrm>
              <a:off x="1828800" y="1926009"/>
              <a:ext cx="5486400" cy="6624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1979952" y="2026395"/>
              <a:ext cx="5184095" cy="461665"/>
              <a:chOff x="2205718" y="2746431"/>
              <a:chExt cx="5184095" cy="461665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2205718" y="2746431"/>
                <a:ext cx="249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If S is independent</a:t>
                </a:r>
                <a:endParaRPr lang="zh-TW" altLang="en-US" sz="2400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5980113" y="274643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</a:t>
                </a:r>
                <a:r>
                  <a:rPr lang="en-US" altLang="zh-TW" sz="2400" dirty="0" smtClean="0"/>
                  <a:t> is basis</a:t>
                </a:r>
                <a:endParaRPr lang="zh-TW" altLang="en-US" sz="2400" dirty="0"/>
              </a:p>
            </p:txBody>
          </p:sp>
          <p:sp>
            <p:nvSpPr>
              <p:cNvPr id="8" name="向右箭號 7"/>
              <p:cNvSpPr/>
              <p:nvPr/>
            </p:nvSpPr>
            <p:spPr>
              <a:xfrm>
                <a:off x="5278515" y="2843446"/>
                <a:ext cx="618969" cy="267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4258922" y="580813"/>
            <a:ext cx="440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Assume </a:t>
            </a:r>
            <a:r>
              <a:rPr lang="en-US" altLang="zh-TW" sz="2400" dirty="0"/>
              <a:t>that </a:t>
            </a:r>
            <a:r>
              <a:rPr lang="en-US" altLang="zh-TW" sz="2400" dirty="0" smtClean="0"/>
              <a:t>dim </a:t>
            </a:r>
            <a:r>
              <a:rPr lang="en-US" altLang="zh-TW" sz="2400" dirty="0"/>
              <a:t>V = k.  </a:t>
            </a:r>
            <a:r>
              <a:rPr lang="en-US" altLang="zh-TW" sz="2400" u="sng" dirty="0"/>
              <a:t>Suppose S is a subset of V with k vectors</a:t>
            </a:r>
            <a:endParaRPr lang="zh-TW" altLang="en-US" sz="2400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28030" y="2583342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By the extension theorem, we can add more vector into S to form a basis.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28030" y="3359040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However, S already have k vectors, so it is already a basis.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28650" y="4240771"/>
            <a:ext cx="5486400" cy="662435"/>
            <a:chOff x="1828800" y="1926009"/>
            <a:chExt cx="5486400" cy="662435"/>
          </a:xfrm>
        </p:grpSpPr>
        <p:sp>
          <p:nvSpPr>
            <p:cNvPr id="15" name="矩形 14"/>
            <p:cNvSpPr/>
            <p:nvPr/>
          </p:nvSpPr>
          <p:spPr>
            <a:xfrm>
              <a:off x="1828800" y="1926009"/>
              <a:ext cx="5486400" cy="6624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979952" y="2026395"/>
              <a:ext cx="5184095" cy="461665"/>
              <a:chOff x="2205718" y="2746431"/>
              <a:chExt cx="5184095" cy="461665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2205718" y="2746431"/>
                <a:ext cx="2921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S is a generation set</a:t>
                </a:r>
                <a:endParaRPr lang="zh-TW" altLang="en-US" sz="2400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980113" y="274643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</a:t>
                </a:r>
                <a:r>
                  <a:rPr lang="en-US" altLang="zh-TW" sz="2400" dirty="0" smtClean="0"/>
                  <a:t> is basis</a:t>
                </a:r>
                <a:endParaRPr lang="zh-TW" altLang="en-US" sz="2400" dirty="0"/>
              </a:p>
            </p:txBody>
          </p:sp>
          <p:sp>
            <p:nvSpPr>
              <p:cNvPr id="19" name="向右箭號 18"/>
              <p:cNvSpPr/>
              <p:nvPr/>
            </p:nvSpPr>
            <p:spPr>
              <a:xfrm>
                <a:off x="5278515" y="2843446"/>
                <a:ext cx="618969" cy="267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0" name="文字方塊 19"/>
          <p:cNvSpPr txBox="1"/>
          <p:nvPr/>
        </p:nvSpPr>
        <p:spPr>
          <a:xfrm>
            <a:off x="1997420" y="4943249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By the reduction theorem, we can remove some vector from S to form a basis.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97420" y="5733815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However, S already have k vectors, so it is already a basis.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8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/>
              <a:t> </a:t>
            </a:r>
            <a:r>
              <a:rPr lang="en-US" altLang="zh-TW" dirty="0"/>
              <a:t>a basis of </a:t>
            </a:r>
            <a:r>
              <a:rPr lang="en-US" altLang="zh-TW" i="1" dirty="0"/>
              <a:t>V</a:t>
            </a:r>
            <a:r>
              <a:rPr lang="en-US" altLang="zh-TW" baseline="30000" dirty="0"/>
              <a:t> 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pic>
        <p:nvPicPr>
          <p:cNvPr id="4" name="Picture 1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19" y="3018596"/>
            <a:ext cx="3582307" cy="1110172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9" y="2955475"/>
            <a:ext cx="4406900" cy="12319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99676" y="535553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Dim V = ? 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34802" y="5355535"/>
            <a:ext cx="45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3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933043" y="4140795"/>
            <a:ext cx="3610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961619" y="4251465"/>
            <a:ext cx="293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Independent set in V?</a:t>
            </a:r>
            <a:endParaRPr lang="zh-TW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4364" y="4245708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3043" y="5411068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is a basis of </a:t>
            </a:r>
            <a:r>
              <a:rPr lang="en-US" altLang="zh-TW" sz="2800" i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zh-TW" altLang="en-US" sz="2800" dirty="0"/>
          </a:p>
        </p:txBody>
      </p:sp>
      <p:sp>
        <p:nvSpPr>
          <p:cNvPr id="15" name="向右箭號 14"/>
          <p:cNvSpPr/>
          <p:nvPr/>
        </p:nvSpPr>
        <p:spPr>
          <a:xfrm>
            <a:off x="4118309" y="5355535"/>
            <a:ext cx="755278" cy="53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/>
              <a:t> </a:t>
            </a:r>
            <a:r>
              <a:rPr lang="en-US" altLang="zh-TW" dirty="0"/>
              <a:t>a basis of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</a:t>
            </a:r>
            <a:r>
              <a:rPr lang="en-US" altLang="zh-TW" dirty="0"/>
              <a:t>= Span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" y="2565550"/>
            <a:ext cx="4851400" cy="1231900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2507656"/>
            <a:ext cx="3390900" cy="1231900"/>
          </a:xfrm>
          <a:prstGeom prst="rect">
            <a:avLst/>
          </a:prstGeom>
        </p:spPr>
      </p:pic>
      <p:pic>
        <p:nvPicPr>
          <p:cNvPr id="6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7" y="5414745"/>
            <a:ext cx="1930400" cy="1231900"/>
          </a:xfrm>
          <a:prstGeom prst="rect">
            <a:avLst/>
          </a:prstGeom>
        </p:spPr>
      </p:pic>
      <p:pic>
        <p:nvPicPr>
          <p:cNvPr id="7" name="Picture 16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3" y="4000921"/>
            <a:ext cx="28829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54012" y="5338476"/>
                <a:ext cx="221522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12" y="5338476"/>
                <a:ext cx="2215222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07262" y="3880352"/>
                <a:ext cx="3220369" cy="14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−2/3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/3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62" y="3880352"/>
                <a:ext cx="3220369" cy="14032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319782" y="4439932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68460" y="4399774"/>
                <a:ext cx="16024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𝑑𝑖𝑚𝐴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60" y="4399774"/>
                <a:ext cx="160249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17446" y="1660518"/>
            <a:ext cx="3305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400" dirty="0" smtClean="0">
                <a:latin typeface="Script MT Bold"/>
                <a:cs typeface="Script MT Bold"/>
                <a:sym typeface="Symbol" pitchFamily="18" charset="2"/>
              </a:rPr>
              <a:t> </a:t>
            </a:r>
            <a:r>
              <a:rPr lang="en-US" altLang="zh-TW" sz="2400" dirty="0" smtClean="0">
                <a:cs typeface="Script MT Bold"/>
                <a:sym typeface="Symbol" pitchFamily="18" charset="2"/>
              </a:rPr>
              <a:t>is a subset of V with 3 vectors</a:t>
            </a:r>
            <a:endParaRPr lang="en-US" altLang="zh-TW" sz="2400" dirty="0"/>
          </a:p>
        </p:txBody>
      </p:sp>
      <p:sp>
        <p:nvSpPr>
          <p:cNvPr id="14" name="向右箭號 13"/>
          <p:cNvSpPr/>
          <p:nvPr/>
        </p:nvSpPr>
        <p:spPr>
          <a:xfrm>
            <a:off x="2528274" y="5859002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803293" y="6141990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517446" y="5521298"/>
                <a:ext cx="2139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𝐼𝑛𝑑𝑒𝑝𝑒𝑛𝑑𝑒𝑛𝑡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46" y="5521298"/>
                <a:ext cx="213917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320358" y="6131829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is a basis of </a:t>
            </a:r>
            <a:r>
              <a:rPr lang="en-US" altLang="zh-TW" sz="2800" i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49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傅子興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4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is Basis?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904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V be a nonzero subspace of R</a:t>
            </a:r>
            <a:r>
              <a:rPr lang="en-US" altLang="zh-TW" baseline="30000" dirty="0" smtClean="0"/>
              <a:t>n</a:t>
            </a:r>
            <a:r>
              <a:rPr lang="en-US" altLang="zh-TW" dirty="0" smtClean="0"/>
              <a:t>. A </a:t>
            </a:r>
            <a:r>
              <a:rPr lang="en-US" altLang="zh-TW" dirty="0" smtClean="0">
                <a:solidFill>
                  <a:srgbClr val="FF0000"/>
                </a:solidFill>
              </a:rPr>
              <a:t>basis</a:t>
            </a:r>
            <a:r>
              <a:rPr lang="en-US" altLang="zh-TW" dirty="0" smtClean="0"/>
              <a:t> B for V is a </a:t>
            </a:r>
            <a:r>
              <a:rPr lang="en-US" altLang="zh-TW" dirty="0" smtClean="0">
                <a:solidFill>
                  <a:srgbClr val="0000FF"/>
                </a:solidFill>
              </a:rPr>
              <a:t>linearly independent </a:t>
            </a:r>
            <a:r>
              <a:rPr lang="en-US" altLang="zh-TW" dirty="0" smtClean="0"/>
              <a:t>generation set of V.</a:t>
            </a:r>
            <a:endParaRPr lang="zh-TW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7805" y="2687763"/>
            <a:ext cx="4639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ym typeface="Symbol" pitchFamily="18" charset="2"/>
              </a:rPr>
              <a:t>{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e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dirty="0" smtClean="0">
                <a:sym typeface="Symbol" pitchFamily="18" charset="2"/>
              </a:rPr>
              <a:t>} is a basis for</a:t>
            </a:r>
            <a:r>
              <a:rPr lang="en-US" altLang="zh-TW" sz="2800" dirty="0" smtClean="0"/>
              <a:t>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en-US" altLang="zh-TW" sz="2800" i="1" baseline="40000" dirty="0">
              <a:sym typeface="Symbol" pitchFamily="18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13888" y="3735905"/>
            <a:ext cx="4647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ym typeface="Symbol" pitchFamily="18" charset="2"/>
              </a:rPr>
              <a:t>2. {</a:t>
            </a:r>
            <a:r>
              <a:rPr lang="en-US" altLang="zh-TW" sz="2800" b="1" dirty="0" smtClean="0"/>
              <a:t>e</a:t>
            </a:r>
            <a:r>
              <a:rPr lang="en-US" altLang="zh-TW" sz="2800" baseline="-25000" dirty="0" smtClean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e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dirty="0" smtClean="0">
                <a:sym typeface="Symbol" pitchFamily="18" charset="2"/>
              </a:rPr>
              <a:t>} generates </a:t>
            </a:r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 smtClean="0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en-US" altLang="zh-TW" sz="2800" i="1" baseline="40000" dirty="0">
              <a:sym typeface="Symbol" pitchFamily="18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18438" y="3212685"/>
            <a:ext cx="4802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ym typeface="Symbol" pitchFamily="18" charset="2"/>
              </a:rPr>
              <a:t>1. {</a:t>
            </a:r>
            <a:r>
              <a:rPr lang="en-US" altLang="zh-TW" sz="2800" b="1" dirty="0" smtClean="0"/>
              <a:t>e</a:t>
            </a:r>
            <a:r>
              <a:rPr lang="en-US" altLang="zh-TW" sz="2800" baseline="-25000" dirty="0" smtClean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e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dirty="0" smtClean="0">
                <a:sym typeface="Symbol" pitchFamily="18" charset="2"/>
              </a:rPr>
              <a:t>} is independent</a:t>
            </a:r>
            <a:endParaRPr lang="en-US" altLang="zh-TW" sz="2800" i="1" baseline="4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>
                    <a:sym typeface="Symbol" pitchFamily="18" charset="2"/>
                  </a:rPr>
                  <a:t>} is a basis for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R</a:t>
                </a:r>
                <a:r>
                  <a:rPr lang="en-US" altLang="zh-TW" sz="2800" i="1" baseline="40000" dirty="0" smtClean="0">
                    <a:sym typeface="Symbol" pitchFamily="18" charset="2"/>
                  </a:rPr>
                  <a:t>2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blipFill rotWithShape="0">
                <a:blip r:embed="rId3"/>
                <a:stretch>
                  <a:fillRect l="-304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>
                    <a:sym typeface="Symbol" pitchFamily="18" charset="2"/>
                  </a:rPr>
                  <a:t>}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blipFill rotWithShape="0">
                <a:blip r:embed="rId4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249853" y="701877"/>
            <a:ext cx="25706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Why nonzero?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>
                    <a:sym typeface="Symbol" pitchFamily="18" charset="2"/>
                  </a:rPr>
                  <a:t>}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blipFill rotWithShape="0">
                <a:blip r:embed="rId5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>
                    <a:sym typeface="Symbol" pitchFamily="18" charset="2"/>
                  </a:rPr>
                  <a:t>}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blipFill rotWithShape="0">
                <a:blip r:embed="rId6"/>
                <a:stretch>
                  <a:fillRect l="-8400" r="-680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337665" y="5401852"/>
            <a:ext cx="36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…… any two independent vectors form a basis for </a:t>
            </a:r>
            <a:r>
              <a:rPr lang="en-US" altLang="zh-TW" sz="2400" dirty="0" smtClean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smtClean="0">
                <a:sym typeface="Symbol" pitchFamily="18" charset="2"/>
              </a:rPr>
              <a:t>2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1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pivot columns of a matrix form a basis for its columns space.</a:t>
            </a:r>
            <a:endParaRPr lang="zh-TW" alt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95493" y="3313829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RREF</a:t>
            </a:r>
            <a:endParaRPr lang="en-US" altLang="zh-TW" sz="28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178460" y="3843996"/>
            <a:ext cx="1209675" cy="133350"/>
          </a:xfrm>
          <a:prstGeom prst="rightArrow">
            <a:avLst>
              <a:gd name="adj1" fmla="val 50000"/>
              <a:gd name="adj2" fmla="val 2267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8426" y="4497977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901325" y="5401922"/>
            <a:ext cx="936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Col </a:t>
            </a:r>
            <a:r>
              <a:rPr lang="en-US" altLang="zh-TW" sz="2800" i="1" dirty="0" smtClean="0">
                <a:solidFill>
                  <a:srgbClr val="0000FF"/>
                </a:solidFill>
                <a:sym typeface="Symbol" pitchFamily="18" charset="2"/>
              </a:rPr>
              <a:t>A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6" y="3266077"/>
            <a:ext cx="2857500" cy="1231900"/>
          </a:xfrm>
          <a:prstGeom prst="rect">
            <a:avLst/>
          </a:prstGeom>
        </p:spPr>
      </p:pic>
      <p:pic>
        <p:nvPicPr>
          <p:cNvPr id="16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3221099"/>
            <a:ext cx="3060700" cy="1231900"/>
          </a:xfrm>
          <a:prstGeom prst="rect">
            <a:avLst/>
          </a:prstGeom>
        </p:spPr>
      </p:pic>
      <p:pic>
        <p:nvPicPr>
          <p:cNvPr id="17" name="Picture 2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4" y="5079999"/>
            <a:ext cx="3238500" cy="1231900"/>
          </a:xfrm>
          <a:prstGeom prst="rect">
            <a:avLst/>
          </a:prstGeom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242759" y="54449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ym typeface="Symbol" pitchFamily="18" charset="2"/>
              </a:rPr>
              <a:t>= </a:t>
            </a:r>
            <a:r>
              <a:rPr lang="en-US" altLang="zh-TW" sz="2800" dirty="0">
                <a:sym typeface="Symbol" pitchFamily="18" charset="2"/>
              </a:rPr>
              <a:t>Span</a:t>
            </a:r>
            <a:endParaRPr lang="en-US" altLang="zh-TW" sz="2800" dirty="0"/>
          </a:p>
        </p:txBody>
      </p:sp>
      <p:sp>
        <p:nvSpPr>
          <p:cNvPr id="19" name="矩形 18"/>
          <p:cNvSpPr/>
          <p:nvPr/>
        </p:nvSpPr>
        <p:spPr>
          <a:xfrm>
            <a:off x="103251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46618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62588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719691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474900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884988" y="3266077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8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 A basis is the </a:t>
            </a:r>
            <a:r>
              <a:rPr lang="en-US" altLang="zh-TW" dirty="0">
                <a:solidFill>
                  <a:srgbClr val="0000FF"/>
                </a:solidFill>
              </a:rPr>
              <a:t>smallest</a:t>
            </a:r>
            <a:r>
              <a:rPr lang="en-US" altLang="zh-TW" dirty="0"/>
              <a:t> generation set.</a:t>
            </a:r>
            <a:endParaRPr lang="zh-TW" altLang="en-US" dirty="0"/>
          </a:p>
          <a:p>
            <a:r>
              <a:rPr lang="en-US" altLang="zh-TW" dirty="0" smtClean="0"/>
              <a:t>2</a:t>
            </a:r>
            <a:r>
              <a:rPr lang="en-US" altLang="zh-TW" dirty="0"/>
              <a:t>. A basis is the </a:t>
            </a:r>
            <a:r>
              <a:rPr lang="en-US" altLang="zh-TW" dirty="0">
                <a:solidFill>
                  <a:srgbClr val="FF0000"/>
                </a:solidFill>
              </a:rPr>
              <a:t>largest</a:t>
            </a:r>
            <a:r>
              <a:rPr lang="en-US" altLang="zh-TW" dirty="0"/>
              <a:t> independent vector set in the subspace.</a:t>
            </a:r>
            <a:endParaRPr lang="zh-TW" altLang="en-US" dirty="0"/>
          </a:p>
          <a:p>
            <a:r>
              <a:rPr lang="en-US" altLang="zh-TW" dirty="0" smtClean="0"/>
              <a:t>3. Any two bases for a subspace </a:t>
            </a:r>
            <a:r>
              <a:rPr lang="en-US" altLang="zh-TW" dirty="0" smtClean="0">
                <a:solidFill>
                  <a:srgbClr val="00B050"/>
                </a:solidFill>
              </a:rPr>
              <a:t>contain the same number of vectors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sz="2800" dirty="0" smtClean="0"/>
              <a:t>The number of vectors in a basis for a nonzero subspace V is called </a:t>
            </a:r>
            <a:r>
              <a:rPr lang="en-US" altLang="zh-TW" sz="2800" dirty="0" smtClean="0">
                <a:solidFill>
                  <a:srgbClr val="00B050"/>
                </a:solidFill>
              </a:rPr>
              <a:t>dimension</a:t>
            </a:r>
            <a:r>
              <a:rPr lang="en-US" altLang="zh-TW" sz="2800" dirty="0" smtClean="0"/>
              <a:t> of V (dim V).</a:t>
            </a:r>
          </a:p>
        </p:txBody>
      </p:sp>
    </p:spTree>
    <p:extLst>
      <p:ext uri="{BB962C8B-B14F-4D97-AF65-F5344CB8AC3E}">
        <p14:creationId xmlns:p14="http://schemas.microsoft.com/office/powerpoint/2010/main" val="38362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Property 1 – Reduction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3755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smallest generation set.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8650" y="255260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If there is a generation set S for subspace V,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59457" y="3135004"/>
            <a:ext cx="7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size of basis for V is smaller than or equal to S.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59457" y="4516955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There is a basis containing in any </a:t>
            </a:r>
            <a:r>
              <a:rPr lang="en-US" altLang="zh-TW" sz="2800" dirty="0"/>
              <a:t>generation set </a:t>
            </a:r>
            <a:r>
              <a:rPr lang="en-US" altLang="zh-TW" sz="2800" dirty="0" smtClean="0"/>
              <a:t>S.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9457" y="5428489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50" y="3811977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>
                <a:solidFill>
                  <a:srgbClr val="0000FF"/>
                </a:solidFill>
              </a:rPr>
              <a:t>Reduction Theorem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1 – Reduction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smallest generation set.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628650" y="3539416"/>
            <a:ext cx="825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Suppose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= {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 smtClean="0">
                <a:sym typeface="Symbol" pitchFamily="18" charset="2"/>
              </a:rPr>
              <a:t>} is a generation set of subspace V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 smtClean="0"/>
                  <a:t>Subspace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6591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401430" y="4516606"/>
            <a:ext cx="3520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Let </a:t>
            </a:r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 = [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dirty="0">
                <a:sym typeface="MT Extra" pitchFamily="18" charset="2"/>
              </a:rPr>
              <a:t>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 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719226" y="5960116"/>
            <a:ext cx="19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Subset of </a:t>
            </a:r>
            <a:r>
              <a:rPr lang="en-US" altLang="zh-TW" sz="2800" dirty="0">
                <a:solidFill>
                  <a:srgbClr val="FF0000"/>
                </a:solidFill>
                <a:latin typeface="Script MT Bold"/>
                <a:cs typeface="Script MT Bold"/>
                <a:sym typeface="Symbol" pitchFamily="18" charset="2"/>
              </a:rPr>
              <a:t>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8650" y="2561619"/>
            <a:ext cx="793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98242" y="5524962"/>
            <a:ext cx="4395141" cy="954107"/>
            <a:chOff x="1457755" y="5429557"/>
            <a:chExt cx="4395141" cy="954107"/>
          </a:xfrm>
        </p:grpSpPr>
        <p:sp>
          <p:nvSpPr>
            <p:cNvPr id="3" name="向右箭號 2"/>
            <p:cNvSpPr/>
            <p:nvPr/>
          </p:nvSpPr>
          <p:spPr>
            <a:xfrm>
              <a:off x="1457755" y="5657884"/>
              <a:ext cx="741872" cy="4974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97517" y="5429557"/>
              <a:ext cx="34553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The basis of Col A is the pivot columns of A</a:t>
              </a:r>
              <a:endParaRPr lang="zh-TW" altLang="en-US" sz="28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3964608" y="5983199"/>
            <a:ext cx="2754618" cy="477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2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1 – Reduction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basis is the smallest generation set.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 smtClean="0"/>
                  <a:t>Subspace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593" t="-24590" r="-263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32" r="-526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62" r="-607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66" y="5289744"/>
            <a:ext cx="3019340" cy="1301671"/>
          </a:xfrm>
          <a:prstGeom prst="rect">
            <a:avLst/>
          </a:prstGeom>
        </p:spPr>
      </p:pic>
      <p:pic>
        <p:nvPicPr>
          <p:cNvPr id="13" name="Picture 24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6" y="5289745"/>
            <a:ext cx="3234049" cy="1301671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4" y="2582871"/>
            <a:ext cx="3238500" cy="1231900"/>
          </a:xfrm>
          <a:prstGeom prst="rect">
            <a:avLst/>
          </a:prstGeom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99429" y="2947857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ym typeface="Symbol" pitchFamily="18" charset="2"/>
              </a:rPr>
              <a:t>= </a:t>
            </a:r>
            <a:r>
              <a:rPr lang="en-US" altLang="zh-TW" sz="2800" dirty="0">
                <a:sym typeface="Symbol" pitchFamily="18" charset="2"/>
              </a:rPr>
              <a:t>Span</a:t>
            </a:r>
            <a:endParaRPr lang="en-US" altLang="zh-TW" sz="2800" dirty="0"/>
          </a:p>
        </p:txBody>
      </p:sp>
      <p:sp>
        <p:nvSpPr>
          <p:cNvPr id="16" name="向右箭號 15"/>
          <p:cNvSpPr/>
          <p:nvPr/>
        </p:nvSpPr>
        <p:spPr>
          <a:xfrm>
            <a:off x="4422336" y="5770377"/>
            <a:ext cx="1027523" cy="45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104" y="5390818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RREF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90539" y="4628997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Generation set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59499" y="3772325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Smallest generation set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675084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474573" y="5300980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883280" y="5349711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56814" y="5300980"/>
            <a:ext cx="514748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316536" y="5300980"/>
            <a:ext cx="492413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875109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1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2181</TotalTime>
  <Words>1534</Words>
  <Application>Microsoft Office PowerPoint</Application>
  <PresentationFormat>如螢幕大小 (4:3)</PresentationFormat>
  <Paragraphs>213</Paragraphs>
  <Slides>24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Academy Engraved LET</vt:lpstr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Basis</vt:lpstr>
      <vt:lpstr>Outline</vt:lpstr>
      <vt:lpstr>What is Basis?</vt:lpstr>
      <vt:lpstr>Basis</vt:lpstr>
      <vt:lpstr>Basis</vt:lpstr>
      <vt:lpstr>Properties</vt:lpstr>
      <vt:lpstr>Property 1 – Reduction Theorem</vt:lpstr>
      <vt:lpstr>Property 1 – Reduction Theorem</vt:lpstr>
      <vt:lpstr>Property 1 – Reduction Theorem</vt:lpstr>
      <vt:lpstr>Property 2 – Extension Theorem</vt:lpstr>
      <vt:lpstr>Property 2 – Extension Theorem</vt:lpstr>
      <vt:lpstr>Property 2 – Extension Theorem</vt:lpstr>
      <vt:lpstr>Property 3</vt:lpstr>
      <vt:lpstr>Property 3</vt:lpstr>
      <vt:lpstr>Example</vt:lpstr>
      <vt:lpstr>More from Properties</vt:lpstr>
      <vt:lpstr>Summary</vt:lpstr>
      <vt:lpstr>Confirming that  a set is a Basis</vt:lpstr>
      <vt:lpstr>Intuitive Way</vt:lpstr>
      <vt:lpstr>Another way</vt:lpstr>
      <vt:lpstr>Another way</vt:lpstr>
      <vt:lpstr>Example</vt:lpstr>
      <vt:lpstr>Example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</dc:title>
  <dc:creator>Lee Hung-yi</dc:creator>
  <cp:lastModifiedBy>Lee Hung-yi</cp:lastModifiedBy>
  <cp:revision>66</cp:revision>
  <dcterms:created xsi:type="dcterms:W3CDTF">2016-03-24T16:11:48Z</dcterms:created>
  <dcterms:modified xsi:type="dcterms:W3CDTF">2016-03-30T05:11:05Z</dcterms:modified>
</cp:coreProperties>
</file>